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80" r:id="rId3"/>
    <p:sldId id="283" r:id="rId4"/>
    <p:sldId id="278" r:id="rId5"/>
    <p:sldId id="281" r:id="rId6"/>
    <p:sldId id="267" r:id="rId7"/>
    <p:sldId id="264" r:id="rId8"/>
    <p:sldId id="271" r:id="rId9"/>
    <p:sldId id="276" r:id="rId10"/>
    <p:sldId id="277" r:id="rId11"/>
    <p:sldId id="269" r:id="rId12"/>
    <p:sldId id="273" r:id="rId13"/>
    <p:sldId id="282" r:id="rId14"/>
    <p:sldId id="268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F1B"/>
    <a:srgbClr val="D929D9"/>
    <a:srgbClr val="F28AF2"/>
    <a:srgbClr val="F5F264"/>
    <a:srgbClr val="E8E51C"/>
    <a:srgbClr val="C194F2"/>
    <a:srgbClr val="CA26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0EE505-6C56-E518-2D6E-E43EDCFEBEE7}" v="23" dt="2024-09-11T06:40:08.385"/>
    <p1510:client id="{D757E514-A6FC-3708-7070-D2B1C3D954C7}" v="1034" dt="2024-09-10T17:58:08.8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-876" y="-1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A5935B-1196-46C2-99F2-EDC7D76D7E06}" type="doc">
      <dgm:prSet loTypeId="urn:microsoft.com/office/officeart/2005/8/layout/venn3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935C6656-F2E7-497E-BAEE-59261293859D}">
      <dgm:prSet phldrT="[Text]" phldr="0"/>
      <dgm:spPr/>
      <dgm:t>
        <a:bodyPr/>
        <a:lstStyle/>
        <a:p>
          <a:pPr rtl="0"/>
          <a:r>
            <a:rPr lang="en-US" dirty="0">
              <a:latin typeface="Aptos Display" panose="020F0302020204030204"/>
            </a:rPr>
            <a:t>Media pipe</a:t>
          </a:r>
          <a:endParaRPr lang="en-US" dirty="0"/>
        </a:p>
      </dgm:t>
    </dgm:pt>
    <dgm:pt modelId="{96E15633-6254-4EDC-8C34-2FB0C14F2F54}" type="parTrans" cxnId="{FE16A1C4-2FC9-48C6-9CE3-E849CB76B8F0}">
      <dgm:prSet/>
      <dgm:spPr/>
      <dgm:t>
        <a:bodyPr/>
        <a:lstStyle/>
        <a:p>
          <a:endParaRPr lang="en-US"/>
        </a:p>
      </dgm:t>
    </dgm:pt>
    <dgm:pt modelId="{0245A450-01A1-4E7D-9E0D-75BC5780DFFD}" type="sibTrans" cxnId="{FE16A1C4-2FC9-48C6-9CE3-E849CB76B8F0}">
      <dgm:prSet/>
      <dgm:spPr/>
      <dgm:t>
        <a:bodyPr/>
        <a:lstStyle/>
        <a:p>
          <a:endParaRPr lang="en-US"/>
        </a:p>
      </dgm:t>
    </dgm:pt>
    <dgm:pt modelId="{AB9E1467-1DD4-4B32-8B06-82D30C0DFF0A}">
      <dgm:prSet phldrT="[Text]" phldr="0"/>
      <dgm:spPr/>
      <dgm:t>
        <a:bodyPr/>
        <a:lstStyle/>
        <a:p>
          <a:r>
            <a:rPr lang="en-US" dirty="0">
              <a:latin typeface="Aptos Display" panose="020F0302020204030204"/>
            </a:rPr>
            <a:t>OpenCV</a:t>
          </a:r>
          <a:endParaRPr lang="en-US" dirty="0"/>
        </a:p>
      </dgm:t>
    </dgm:pt>
    <dgm:pt modelId="{51DE720E-6FB4-4598-8260-634F2B4861B7}" type="parTrans" cxnId="{7CA152A6-A68B-400A-887E-9F1EE76F414F}">
      <dgm:prSet/>
      <dgm:spPr/>
      <dgm:t>
        <a:bodyPr/>
        <a:lstStyle/>
        <a:p>
          <a:endParaRPr lang="en-US"/>
        </a:p>
      </dgm:t>
    </dgm:pt>
    <dgm:pt modelId="{B48E87AB-F5F6-409A-8772-95E61F1A5FFE}" type="sibTrans" cxnId="{7CA152A6-A68B-400A-887E-9F1EE76F414F}">
      <dgm:prSet/>
      <dgm:spPr/>
      <dgm:t>
        <a:bodyPr/>
        <a:lstStyle/>
        <a:p>
          <a:endParaRPr lang="en-US"/>
        </a:p>
      </dgm:t>
    </dgm:pt>
    <dgm:pt modelId="{B6DFB829-E076-463A-BB4F-1B456A556730}">
      <dgm:prSet phldrT="[Text]" phldr="0"/>
      <dgm:spPr/>
      <dgm:t>
        <a:bodyPr/>
        <a:lstStyle/>
        <a:p>
          <a:r>
            <a:rPr lang="en-US" dirty="0" err="1">
              <a:latin typeface="Aptos Display" panose="020F0302020204030204"/>
            </a:rPr>
            <a:t>PyAutoGUI</a:t>
          </a:r>
          <a:endParaRPr lang="en-US" dirty="0"/>
        </a:p>
      </dgm:t>
    </dgm:pt>
    <dgm:pt modelId="{21AEDE7C-ADFF-490F-8119-34032783A33A}" type="parTrans" cxnId="{38F35961-AE65-40EA-8002-5FAB6382EA3B}">
      <dgm:prSet/>
      <dgm:spPr/>
      <dgm:t>
        <a:bodyPr/>
        <a:lstStyle/>
        <a:p>
          <a:endParaRPr lang="en-US"/>
        </a:p>
      </dgm:t>
    </dgm:pt>
    <dgm:pt modelId="{7307AFF1-D4B0-4420-8772-F192FE4892E1}" type="sibTrans" cxnId="{38F35961-AE65-40EA-8002-5FAB6382EA3B}">
      <dgm:prSet/>
      <dgm:spPr/>
      <dgm:t>
        <a:bodyPr/>
        <a:lstStyle/>
        <a:p>
          <a:endParaRPr lang="en-US"/>
        </a:p>
      </dgm:t>
    </dgm:pt>
    <dgm:pt modelId="{B72DE0AC-5B43-4969-8EA9-EA537C69106B}">
      <dgm:prSet phldrT="[Text]" phldr="0"/>
      <dgm:spPr/>
      <dgm:t>
        <a:bodyPr/>
        <a:lstStyle/>
        <a:p>
          <a:r>
            <a:rPr lang="en-US" dirty="0">
              <a:latin typeface="Aptos Display" panose="020F0302020204030204"/>
            </a:rPr>
            <a:t>WMI</a:t>
          </a:r>
          <a:endParaRPr lang="en-US" dirty="0"/>
        </a:p>
      </dgm:t>
    </dgm:pt>
    <dgm:pt modelId="{8A0EF756-6A56-45BC-B694-1B7B13B67BAE}" type="parTrans" cxnId="{8511CCB7-F105-4DDC-808E-6DEF4EAD5D74}">
      <dgm:prSet/>
      <dgm:spPr/>
      <dgm:t>
        <a:bodyPr/>
        <a:lstStyle/>
        <a:p>
          <a:endParaRPr lang="en-US"/>
        </a:p>
      </dgm:t>
    </dgm:pt>
    <dgm:pt modelId="{C88F7D1F-222F-49E8-93B2-B3FEEBEFF98C}" type="sibTrans" cxnId="{8511CCB7-F105-4DDC-808E-6DEF4EAD5D74}">
      <dgm:prSet/>
      <dgm:spPr/>
      <dgm:t>
        <a:bodyPr/>
        <a:lstStyle/>
        <a:p>
          <a:endParaRPr lang="en-US"/>
        </a:p>
      </dgm:t>
    </dgm:pt>
    <dgm:pt modelId="{A2039418-AF2A-4D03-9206-0B7247504FC2}">
      <dgm:prSet phldr="0"/>
      <dgm:spPr/>
      <dgm:t>
        <a:bodyPr/>
        <a:lstStyle/>
        <a:p>
          <a:pPr rtl="0"/>
          <a:r>
            <a:rPr lang="en-US" dirty="0">
              <a:latin typeface="Aptos Display" panose="020F0302020204030204"/>
            </a:rPr>
            <a:t>Python programming language</a:t>
          </a:r>
        </a:p>
      </dgm:t>
    </dgm:pt>
    <dgm:pt modelId="{FDA5C899-CBB2-44B3-8952-0308F55F245B}" type="parTrans" cxnId="{13B2374B-778B-4517-A346-E240E5F18533}">
      <dgm:prSet/>
      <dgm:spPr/>
      <dgm:t>
        <a:bodyPr/>
        <a:lstStyle/>
        <a:p>
          <a:endParaRPr lang="en-IN"/>
        </a:p>
      </dgm:t>
    </dgm:pt>
    <dgm:pt modelId="{57AC2776-4819-49D9-A5F1-73EE1CF3DA42}" type="sibTrans" cxnId="{13B2374B-778B-4517-A346-E240E5F18533}">
      <dgm:prSet/>
      <dgm:spPr/>
      <dgm:t>
        <a:bodyPr/>
        <a:lstStyle/>
        <a:p>
          <a:endParaRPr lang="en-IN"/>
        </a:p>
      </dgm:t>
    </dgm:pt>
    <dgm:pt modelId="{281A2AC8-8A2B-4295-A6D2-4D70B4B89E0C}" type="pres">
      <dgm:prSet presAssocID="{1DA5935B-1196-46C2-99F2-EDC7D76D7E0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4BD4A937-30F6-4E08-BCF1-AA5CD34FB6D4}" type="pres">
      <dgm:prSet presAssocID="{935C6656-F2E7-497E-BAEE-59261293859D}" presName="Name5" presStyleLbl="venn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0C0167E-5F2A-4077-937A-B0BF522146CB}" type="pres">
      <dgm:prSet presAssocID="{0245A450-01A1-4E7D-9E0D-75BC5780DFFD}" presName="space" presStyleCnt="0"/>
      <dgm:spPr/>
    </dgm:pt>
    <dgm:pt modelId="{2CE09B87-1319-4C4C-84D6-A2C442C344B8}" type="pres">
      <dgm:prSet presAssocID="{AB9E1467-1DD4-4B32-8B06-82D30C0DFF0A}" presName="Name5" presStyleLbl="venn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80C8998-5BA2-4391-A107-CD4903D45B46}" type="pres">
      <dgm:prSet presAssocID="{B48E87AB-F5F6-409A-8772-95E61F1A5FFE}" presName="space" presStyleCnt="0"/>
      <dgm:spPr/>
    </dgm:pt>
    <dgm:pt modelId="{73BACE03-E481-4AB3-8E26-C9EB144F4591}" type="pres">
      <dgm:prSet presAssocID="{B6DFB829-E076-463A-BB4F-1B456A556730}" presName="Name5" presStyleLbl="venn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084EDF3-807C-454F-A2A1-854D87650972}" type="pres">
      <dgm:prSet presAssocID="{7307AFF1-D4B0-4420-8772-F192FE4892E1}" presName="space" presStyleCnt="0"/>
      <dgm:spPr/>
    </dgm:pt>
    <dgm:pt modelId="{E9BDB9FD-648E-4F38-B381-FA9546CB0A87}" type="pres">
      <dgm:prSet presAssocID="{B72DE0AC-5B43-4969-8EA9-EA537C69106B}" presName="Name5" presStyleLbl="venn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ECBBD29-488E-4927-AD63-0FF76532324B}" type="pres">
      <dgm:prSet presAssocID="{C88F7D1F-222F-49E8-93B2-B3FEEBEFF98C}" presName="space" presStyleCnt="0"/>
      <dgm:spPr/>
    </dgm:pt>
    <dgm:pt modelId="{354DDCDC-DCA6-4FA4-A9EB-9C258948B1FC}" type="pres">
      <dgm:prSet presAssocID="{A2039418-AF2A-4D03-9206-0B7247504FC2}" presName="Name5" presStyleLbl="venn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EC4DFB96-20BB-4111-ABB8-1B5CAF29F64C}" type="presOf" srcId="{B72DE0AC-5B43-4969-8EA9-EA537C69106B}" destId="{E9BDB9FD-648E-4F38-B381-FA9546CB0A87}" srcOrd="0" destOrd="0" presId="urn:microsoft.com/office/officeart/2005/8/layout/venn3"/>
    <dgm:cxn modelId="{04A8818A-C8C0-47C8-9F04-A414E770B80A}" type="presOf" srcId="{AB9E1467-1DD4-4B32-8B06-82D30C0DFF0A}" destId="{2CE09B87-1319-4C4C-84D6-A2C442C344B8}" srcOrd="0" destOrd="0" presId="urn:microsoft.com/office/officeart/2005/8/layout/venn3"/>
    <dgm:cxn modelId="{63C905DB-6726-4758-A1FF-535C5AD8FBEE}" type="presOf" srcId="{1DA5935B-1196-46C2-99F2-EDC7D76D7E06}" destId="{281A2AC8-8A2B-4295-A6D2-4D70B4B89E0C}" srcOrd="0" destOrd="0" presId="urn:microsoft.com/office/officeart/2005/8/layout/venn3"/>
    <dgm:cxn modelId="{13B2374B-778B-4517-A346-E240E5F18533}" srcId="{1DA5935B-1196-46C2-99F2-EDC7D76D7E06}" destId="{A2039418-AF2A-4D03-9206-0B7247504FC2}" srcOrd="4" destOrd="0" parTransId="{FDA5C899-CBB2-44B3-8952-0308F55F245B}" sibTransId="{57AC2776-4819-49D9-A5F1-73EE1CF3DA42}"/>
    <dgm:cxn modelId="{878B9842-3A0D-484B-AFAF-BC6004FA6B9F}" type="presOf" srcId="{A2039418-AF2A-4D03-9206-0B7247504FC2}" destId="{354DDCDC-DCA6-4FA4-A9EB-9C258948B1FC}" srcOrd="0" destOrd="0" presId="urn:microsoft.com/office/officeart/2005/8/layout/venn3"/>
    <dgm:cxn modelId="{38F35961-AE65-40EA-8002-5FAB6382EA3B}" srcId="{1DA5935B-1196-46C2-99F2-EDC7D76D7E06}" destId="{B6DFB829-E076-463A-BB4F-1B456A556730}" srcOrd="2" destOrd="0" parTransId="{21AEDE7C-ADFF-490F-8119-34032783A33A}" sibTransId="{7307AFF1-D4B0-4420-8772-F192FE4892E1}"/>
    <dgm:cxn modelId="{09768A43-E253-44C5-9C82-4ABB7E74C190}" type="presOf" srcId="{935C6656-F2E7-497E-BAEE-59261293859D}" destId="{4BD4A937-30F6-4E08-BCF1-AA5CD34FB6D4}" srcOrd="0" destOrd="0" presId="urn:microsoft.com/office/officeart/2005/8/layout/venn3"/>
    <dgm:cxn modelId="{8511CCB7-F105-4DDC-808E-6DEF4EAD5D74}" srcId="{1DA5935B-1196-46C2-99F2-EDC7D76D7E06}" destId="{B72DE0AC-5B43-4969-8EA9-EA537C69106B}" srcOrd="3" destOrd="0" parTransId="{8A0EF756-6A56-45BC-B694-1B7B13B67BAE}" sibTransId="{C88F7D1F-222F-49E8-93B2-B3FEEBEFF98C}"/>
    <dgm:cxn modelId="{FE16A1C4-2FC9-48C6-9CE3-E849CB76B8F0}" srcId="{1DA5935B-1196-46C2-99F2-EDC7D76D7E06}" destId="{935C6656-F2E7-497E-BAEE-59261293859D}" srcOrd="0" destOrd="0" parTransId="{96E15633-6254-4EDC-8C34-2FB0C14F2F54}" sibTransId="{0245A450-01A1-4E7D-9E0D-75BC5780DFFD}"/>
    <dgm:cxn modelId="{29343ABE-4491-4261-90D2-2786A32B6534}" type="presOf" srcId="{B6DFB829-E076-463A-BB4F-1B456A556730}" destId="{73BACE03-E481-4AB3-8E26-C9EB144F4591}" srcOrd="0" destOrd="0" presId="urn:microsoft.com/office/officeart/2005/8/layout/venn3"/>
    <dgm:cxn modelId="{7CA152A6-A68B-400A-887E-9F1EE76F414F}" srcId="{1DA5935B-1196-46C2-99F2-EDC7D76D7E06}" destId="{AB9E1467-1DD4-4B32-8B06-82D30C0DFF0A}" srcOrd="1" destOrd="0" parTransId="{51DE720E-6FB4-4598-8260-634F2B4861B7}" sibTransId="{B48E87AB-F5F6-409A-8772-95E61F1A5FFE}"/>
    <dgm:cxn modelId="{1E322C74-5D75-4E5E-9EB3-02A309BFC4F8}" type="presParOf" srcId="{281A2AC8-8A2B-4295-A6D2-4D70B4B89E0C}" destId="{4BD4A937-30F6-4E08-BCF1-AA5CD34FB6D4}" srcOrd="0" destOrd="0" presId="urn:microsoft.com/office/officeart/2005/8/layout/venn3"/>
    <dgm:cxn modelId="{634CF9BE-05CD-4CB3-BAEA-7705781BE7A9}" type="presParOf" srcId="{281A2AC8-8A2B-4295-A6D2-4D70B4B89E0C}" destId="{60C0167E-5F2A-4077-937A-B0BF522146CB}" srcOrd="1" destOrd="0" presId="urn:microsoft.com/office/officeart/2005/8/layout/venn3"/>
    <dgm:cxn modelId="{0DC0428B-A57F-4C78-A274-F64428B46231}" type="presParOf" srcId="{281A2AC8-8A2B-4295-A6D2-4D70B4B89E0C}" destId="{2CE09B87-1319-4C4C-84D6-A2C442C344B8}" srcOrd="2" destOrd="0" presId="urn:microsoft.com/office/officeart/2005/8/layout/venn3"/>
    <dgm:cxn modelId="{0328A6DC-4BAF-4B81-81F3-8ACF24775057}" type="presParOf" srcId="{281A2AC8-8A2B-4295-A6D2-4D70B4B89E0C}" destId="{180C8998-5BA2-4391-A107-CD4903D45B46}" srcOrd="3" destOrd="0" presId="urn:microsoft.com/office/officeart/2005/8/layout/venn3"/>
    <dgm:cxn modelId="{9356E7F1-EF16-40C5-8257-F16324A11907}" type="presParOf" srcId="{281A2AC8-8A2B-4295-A6D2-4D70B4B89E0C}" destId="{73BACE03-E481-4AB3-8E26-C9EB144F4591}" srcOrd="4" destOrd="0" presId="urn:microsoft.com/office/officeart/2005/8/layout/venn3"/>
    <dgm:cxn modelId="{21079FC9-FE3B-4514-A51C-019E100F9439}" type="presParOf" srcId="{281A2AC8-8A2B-4295-A6D2-4D70B4B89E0C}" destId="{3084EDF3-807C-454F-A2A1-854D87650972}" srcOrd="5" destOrd="0" presId="urn:microsoft.com/office/officeart/2005/8/layout/venn3"/>
    <dgm:cxn modelId="{EDA8812D-212C-4508-A8A3-06B74FFDAFFD}" type="presParOf" srcId="{281A2AC8-8A2B-4295-A6D2-4D70B4B89E0C}" destId="{E9BDB9FD-648E-4F38-B381-FA9546CB0A87}" srcOrd="6" destOrd="0" presId="urn:microsoft.com/office/officeart/2005/8/layout/venn3"/>
    <dgm:cxn modelId="{D72E4F23-C106-4174-A8BC-AB8A2BE32A67}" type="presParOf" srcId="{281A2AC8-8A2B-4295-A6D2-4D70B4B89E0C}" destId="{7ECBBD29-488E-4927-AD63-0FF76532324B}" srcOrd="7" destOrd="0" presId="urn:microsoft.com/office/officeart/2005/8/layout/venn3"/>
    <dgm:cxn modelId="{69225BED-BE67-4FD9-B431-3633A82ABB56}" type="presParOf" srcId="{281A2AC8-8A2B-4295-A6D2-4D70B4B89E0C}" destId="{354DDCDC-DCA6-4FA4-A9EB-9C258948B1FC}" srcOrd="8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D4A937-30F6-4E08-BCF1-AA5CD34FB6D4}">
      <dsp:nvSpPr>
        <dsp:cNvPr id="0" name=""/>
        <dsp:cNvSpPr/>
      </dsp:nvSpPr>
      <dsp:spPr>
        <a:xfrm>
          <a:off x="714" y="866371"/>
          <a:ext cx="1392894" cy="1392894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76656" tIns="13970" rIns="76656" bIns="1397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>
              <a:latin typeface="Aptos Display" panose="020F0302020204030204"/>
            </a:rPr>
            <a:t>Media pipe</a:t>
          </a:r>
          <a:endParaRPr lang="en-US" sz="1100" kern="1200" dirty="0"/>
        </a:p>
      </dsp:txBody>
      <dsp:txXfrm>
        <a:off x="204699" y="1070356"/>
        <a:ext cx="984924" cy="984924"/>
      </dsp:txXfrm>
    </dsp:sp>
    <dsp:sp modelId="{2CE09B87-1319-4C4C-84D6-A2C442C344B8}">
      <dsp:nvSpPr>
        <dsp:cNvPr id="0" name=""/>
        <dsp:cNvSpPr/>
      </dsp:nvSpPr>
      <dsp:spPr>
        <a:xfrm>
          <a:off x="1115029" y="866371"/>
          <a:ext cx="1392894" cy="1392894"/>
        </a:xfrm>
        <a:prstGeom prst="ellipse">
          <a:avLst/>
        </a:prstGeom>
        <a:solidFill>
          <a:schemeClr val="accent4">
            <a:alpha val="50000"/>
            <a:hueOff val="1649984"/>
            <a:satOff val="-7300"/>
            <a:lumOff val="-122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76656" tIns="13970" rIns="76656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>
              <a:latin typeface="Aptos Display" panose="020F0302020204030204"/>
            </a:rPr>
            <a:t>OpenCV</a:t>
          </a:r>
          <a:endParaRPr lang="en-US" sz="1100" kern="1200" dirty="0"/>
        </a:p>
      </dsp:txBody>
      <dsp:txXfrm>
        <a:off x="1319014" y="1070356"/>
        <a:ext cx="984924" cy="984924"/>
      </dsp:txXfrm>
    </dsp:sp>
    <dsp:sp modelId="{73BACE03-E481-4AB3-8E26-C9EB144F4591}">
      <dsp:nvSpPr>
        <dsp:cNvPr id="0" name=""/>
        <dsp:cNvSpPr/>
      </dsp:nvSpPr>
      <dsp:spPr>
        <a:xfrm>
          <a:off x="2229344" y="866371"/>
          <a:ext cx="1392894" cy="1392894"/>
        </a:xfrm>
        <a:prstGeom prst="ellipse">
          <a:avLst/>
        </a:prstGeom>
        <a:solidFill>
          <a:schemeClr val="accent4">
            <a:alpha val="50000"/>
            <a:hueOff val="3299968"/>
            <a:satOff val="-14601"/>
            <a:lumOff val="-245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76656" tIns="13970" rIns="76656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>
              <a:latin typeface="Aptos Display" panose="020F0302020204030204"/>
            </a:rPr>
            <a:t>PyAutoGUI</a:t>
          </a:r>
          <a:endParaRPr lang="en-US" sz="1100" kern="1200" dirty="0"/>
        </a:p>
      </dsp:txBody>
      <dsp:txXfrm>
        <a:off x="2433329" y="1070356"/>
        <a:ext cx="984924" cy="984924"/>
      </dsp:txXfrm>
    </dsp:sp>
    <dsp:sp modelId="{E9BDB9FD-648E-4F38-B381-FA9546CB0A87}">
      <dsp:nvSpPr>
        <dsp:cNvPr id="0" name=""/>
        <dsp:cNvSpPr/>
      </dsp:nvSpPr>
      <dsp:spPr>
        <a:xfrm>
          <a:off x="3343660" y="866371"/>
          <a:ext cx="1392894" cy="1392894"/>
        </a:xfrm>
        <a:prstGeom prst="ellipse">
          <a:avLst/>
        </a:prstGeom>
        <a:solidFill>
          <a:schemeClr val="accent4">
            <a:alpha val="50000"/>
            <a:hueOff val="4949952"/>
            <a:satOff val="-21901"/>
            <a:lumOff val="-367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76656" tIns="13970" rIns="76656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>
              <a:latin typeface="Aptos Display" panose="020F0302020204030204"/>
            </a:rPr>
            <a:t>WMI</a:t>
          </a:r>
          <a:endParaRPr lang="en-US" sz="1100" kern="1200" dirty="0"/>
        </a:p>
      </dsp:txBody>
      <dsp:txXfrm>
        <a:off x="3547645" y="1070356"/>
        <a:ext cx="984924" cy="984924"/>
      </dsp:txXfrm>
    </dsp:sp>
    <dsp:sp modelId="{354DDCDC-DCA6-4FA4-A9EB-9C258948B1FC}">
      <dsp:nvSpPr>
        <dsp:cNvPr id="0" name=""/>
        <dsp:cNvSpPr/>
      </dsp:nvSpPr>
      <dsp:spPr>
        <a:xfrm>
          <a:off x="4457975" y="866371"/>
          <a:ext cx="1392894" cy="1392894"/>
        </a:xfrm>
        <a:prstGeom prst="ellipse">
          <a:avLst/>
        </a:prstGeom>
        <a:solidFill>
          <a:schemeClr val="accent4">
            <a:alpha val="50000"/>
            <a:hueOff val="6599936"/>
            <a:satOff val="-29202"/>
            <a:lumOff val="-49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76656" tIns="13970" rIns="76656" bIns="1397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>
              <a:latin typeface="Aptos Display" panose="020F0302020204030204"/>
            </a:rPr>
            <a:t>Python programming language</a:t>
          </a:r>
        </a:p>
      </dsp:txBody>
      <dsp:txXfrm>
        <a:off x="4661960" y="1070356"/>
        <a:ext cx="984924" cy="9849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0.svg"/><Relationship Id="rId10" Type="http://schemas.openxmlformats.org/officeDocument/2006/relationships/image" Target="../media/image3.jpe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Slide Background Fill">
            <a:extLst>
              <a:ext uri="{FF2B5EF4-FFF2-40B4-BE49-F238E27FC236}">
                <a16:creationId xmlns:a16="http://schemas.microsoft.com/office/drawing/2014/main" xmlns="" id="{03AF1C04-3FEF-41BD-BB84-2F263765BE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E56E71F1-5A87-4A96-B42F-2DFA1B766B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13" name="Color Cover">
              <a:extLst>
                <a:ext uri="{FF2B5EF4-FFF2-40B4-BE49-F238E27FC236}">
                  <a16:creationId xmlns:a16="http://schemas.microsoft.com/office/drawing/2014/main" xmlns="" id="{CF5215DD-02E8-49F2-8F73-D509B6A02B6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olor Cover">
              <a:extLst>
                <a:ext uri="{FF2B5EF4-FFF2-40B4-BE49-F238E27FC236}">
                  <a16:creationId xmlns:a16="http://schemas.microsoft.com/office/drawing/2014/main" xmlns="" id="{8E743EB7-3A15-4D51-A603-1F3C290AAD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733FE3C-12C4-4FA2-A795-87D2F6776A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17" name="Color">
              <a:extLst>
                <a:ext uri="{FF2B5EF4-FFF2-40B4-BE49-F238E27FC236}">
                  <a16:creationId xmlns:a16="http://schemas.microsoft.com/office/drawing/2014/main" xmlns="" id="{66F1E4BF-D491-4254-81A6-5119D1672E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xmlns="" id="{98C6C0CF-E3BD-4627-9DDF-246EAF2D4CC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Image result for eye related images">
            <a:extLst>
              <a:ext uri="{FF2B5EF4-FFF2-40B4-BE49-F238E27FC236}">
                <a16:creationId xmlns:a16="http://schemas.microsoft.com/office/drawing/2014/main" xmlns="" id="{61014A1B-B17C-34C2-2DE1-339D5BBB7E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88" r="22946" b="1"/>
          <a:stretch/>
        </p:blipFill>
        <p:spPr>
          <a:xfrm>
            <a:off x="7082810" y="841663"/>
            <a:ext cx="4166151" cy="5185923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0C2B5F12-8A82-4A59-9400-3164CBF47F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2848" y="0"/>
            <a:ext cx="12188952" cy="6858000"/>
            <a:chOff x="0" y="0"/>
            <a:chExt cx="12188952" cy="6858000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574BC7CB-EC69-421D-B286-57CAFE86DCA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82D86EA2-D090-4E0C-B153-3ECE913115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4AC29764-D054-4F76-9FE5-49811EDB65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4D9BB18B-7B57-4D1E-B87E-D2A7214F7C3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C0A98EF1-1185-4EFF-A3C0-25DEBE8CD9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ACDA8723-DE3F-48D0-8822-0269EE207A9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22B072E5-03AC-4D0A-A767-43EFB55BED1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FC30810-0BA7-8237-8746-42CA90153C7C}"/>
              </a:ext>
            </a:extLst>
          </p:cNvPr>
          <p:cNvSpPr txBox="1"/>
          <p:nvPr/>
        </p:nvSpPr>
        <p:spPr>
          <a:xfrm>
            <a:off x="1014984" y="819015"/>
            <a:ext cx="5821537" cy="235336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700" b="1" dirty="0" smtClean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VIRTUAL </a:t>
            </a:r>
            <a:r>
              <a:rPr lang="en-US" sz="37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EYE GAZE</a:t>
            </a:r>
            <a:endParaRPr lang="en-US" sz="37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TRACKING </a:t>
            </a:r>
            <a:endParaRPr lang="en-US" sz="37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USING COMPUTER VISION</a:t>
            </a:r>
            <a:endParaRPr lang="en-US" sz="37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238046F-E578-837F-141F-85CD477AE022}"/>
              </a:ext>
            </a:extLst>
          </p:cNvPr>
          <p:cNvSpPr txBox="1"/>
          <p:nvPr/>
        </p:nvSpPr>
        <p:spPr>
          <a:xfrm>
            <a:off x="1014984" y="3442089"/>
            <a:ext cx="5821537" cy="259689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Batch-11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 err="1">
                <a:solidFill>
                  <a:schemeClr val="bg1"/>
                </a:solidFill>
              </a:rPr>
              <a:t>Khushi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Verma</a:t>
            </a:r>
            <a:r>
              <a:rPr lang="en-US" b="1" dirty="0" smtClean="0">
                <a:solidFill>
                  <a:schemeClr val="bg1"/>
                </a:solidFill>
              </a:rPr>
              <a:t>          </a:t>
            </a:r>
            <a:r>
              <a:rPr lang="en-US" b="1" dirty="0">
                <a:solidFill>
                  <a:schemeClr val="bg1"/>
                </a:solidFill>
              </a:rPr>
              <a:t>217Z1A1225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 err="1">
                <a:solidFill>
                  <a:schemeClr val="bg1"/>
                </a:solidFill>
              </a:rPr>
              <a:t>Sajjal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Swathi</a:t>
            </a:r>
            <a:r>
              <a:rPr lang="en-US" b="1" dirty="0" smtClean="0">
                <a:solidFill>
                  <a:schemeClr val="bg1"/>
                </a:solidFill>
              </a:rPr>
              <a:t>            217Z1A1250</a:t>
            </a:r>
            <a:endParaRPr lang="en-US" b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 err="1">
                <a:solidFill>
                  <a:schemeClr val="bg1"/>
                </a:solidFill>
              </a:rPr>
              <a:t>Kommula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Akshay</a:t>
            </a:r>
            <a:r>
              <a:rPr lang="en-US" b="1" dirty="0" smtClean="0">
                <a:solidFill>
                  <a:schemeClr val="bg1"/>
                </a:solidFill>
              </a:rPr>
              <a:t>    227Z5A1205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 descr="Civil Engineering Colleges in Hyderabad | NNRG">
            <a:extLst>
              <a:ext uri="{FF2B5EF4-FFF2-40B4-BE49-F238E27FC236}">
                <a16:creationId xmlns:a16="http://schemas.microsoft.com/office/drawing/2014/main" xmlns="" id="{AA640B63-6C50-0B2B-7C9A-7954A4873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23" y="613"/>
            <a:ext cx="10889672" cy="10082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5C06887-CA2F-19B4-5EC6-01734993E4EF}"/>
              </a:ext>
            </a:extLst>
          </p:cNvPr>
          <p:cNvSpPr txBox="1"/>
          <p:nvPr/>
        </p:nvSpPr>
        <p:spPr>
          <a:xfrm>
            <a:off x="1122218" y="5084618"/>
            <a:ext cx="27570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Under Guidance:</a:t>
            </a:r>
          </a:p>
          <a:p>
            <a:r>
              <a:rPr lang="en-US" b="1" dirty="0">
                <a:solidFill>
                  <a:schemeClr val="bg1"/>
                </a:solidFill>
              </a:rPr>
              <a:t>Mrs. </a:t>
            </a:r>
            <a:r>
              <a:rPr lang="en-US" b="1" dirty="0" err="1" smtClean="0">
                <a:solidFill>
                  <a:schemeClr val="bg1"/>
                </a:solidFill>
              </a:rPr>
              <a:t>P.Santhi</a:t>
            </a:r>
            <a:r>
              <a:rPr lang="en-US" b="1" dirty="0" smtClean="0">
                <a:solidFill>
                  <a:schemeClr val="bg1"/>
                </a:solidFill>
              </a:rPr>
              <a:t> Priya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30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0B9EE3F3-89B7-43C3-8651-C4C9683099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A74F196-896E-C21D-EAFB-5FE6BAB42133}"/>
              </a:ext>
            </a:extLst>
          </p:cNvPr>
          <p:cNvSpPr txBox="1"/>
          <p:nvPr/>
        </p:nvSpPr>
        <p:spPr>
          <a:xfrm>
            <a:off x="411480" y="991443"/>
            <a:ext cx="4443154" cy="108781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1" kern="1200">
                <a:solidFill>
                  <a:srgbClr val="E97132"/>
                </a:solidFill>
                <a:latin typeface="+mj-lt"/>
                <a:ea typeface="+mj-ea"/>
                <a:cs typeface="+mj-cs"/>
              </a:rPr>
              <a:t>PyAutoGUI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33AE4636-AEEC-45D6-84D4-7AC2DA48EC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D9CE0F4-2EB2-4F1F-8AAC-DB3571D9FE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6D0316F-3B7D-D309-3E01-52B71EFE37AC}"/>
              </a:ext>
            </a:extLst>
          </p:cNvPr>
          <p:cNvSpPr txBox="1"/>
          <p:nvPr/>
        </p:nvSpPr>
        <p:spPr>
          <a:xfrm>
            <a:off x="411480" y="2684095"/>
            <a:ext cx="4443154" cy="349286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Python Library for GUI automation and system control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Times New Roman"/>
                <a:cs typeface="Times New Roman"/>
              </a:rPr>
              <a:t>KeyFunctions</a:t>
            </a:r>
            <a:r>
              <a:rPr lang="en-US" sz="2000" dirty="0">
                <a:latin typeface="Times New Roman"/>
                <a:cs typeface="Times New Roman"/>
              </a:rPr>
              <a:t>: </a:t>
            </a:r>
            <a:r>
              <a:rPr lang="en-US" sz="2000" dirty="0" err="1">
                <a:latin typeface="Times New Roman"/>
                <a:cs typeface="Times New Roman"/>
              </a:rPr>
              <a:t>moveTo</a:t>
            </a:r>
            <a:r>
              <a:rPr lang="en-US" sz="2000" dirty="0">
                <a:latin typeface="Times New Roman"/>
                <a:cs typeface="Times New Roman"/>
              </a:rPr>
              <a:t>(),click(),press(), scroll()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Screen capturing and image Recognition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Customizable movement speed and accuracy</a:t>
            </a:r>
          </a:p>
        </p:txBody>
      </p:sp>
      <p:pic>
        <p:nvPicPr>
          <p:cNvPr id="4" name="Content Placeholder 7" descr="Python Mouse Auto Clicker with PyAutoGui Tutorial 2021 - YouTube">
            <a:extLst>
              <a:ext uri="{FF2B5EF4-FFF2-40B4-BE49-F238E27FC236}">
                <a16:creationId xmlns:a16="http://schemas.microsoft.com/office/drawing/2014/main" xmlns="" id="{BB9FC36D-E7CF-5FCF-B852-63A3C548E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683" y="1546822"/>
            <a:ext cx="5721557" cy="3665870"/>
          </a:xfrm>
          <a:prstGeom prst="rect">
            <a:avLst/>
          </a:prstGeom>
        </p:spPr>
      </p:pic>
      <p:pic>
        <p:nvPicPr>
          <p:cNvPr id="14" name="Picture 13" descr="NNRG - School of Management Sciences">
            <a:extLst>
              <a:ext uri="{FF2B5EF4-FFF2-40B4-BE49-F238E27FC236}">
                <a16:creationId xmlns:a16="http://schemas.microsoft.com/office/drawing/2014/main" xmlns="" id="{E030108F-F904-5114-2284-CA3D24B47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599" y="74312"/>
            <a:ext cx="1524001" cy="127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17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F92DF348-E221-E527-E36E-896448D561F7}"/>
              </a:ext>
            </a:extLst>
          </p:cNvPr>
          <p:cNvSpPr/>
          <p:nvPr/>
        </p:nvSpPr>
        <p:spPr>
          <a:xfrm>
            <a:off x="2452254" y="249381"/>
            <a:ext cx="7204363" cy="91440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/>
                <a:cs typeface="Times New Roman"/>
              </a:rPr>
              <a:t>REQUIREMENT SPECIFICATION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xmlns="" id="{67905ECB-DABD-27F3-7D81-371917F0EF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6125971"/>
              </p:ext>
            </p:extLst>
          </p:nvPr>
        </p:nvGraphicFramePr>
        <p:xfrm>
          <a:off x="4483906" y="1368594"/>
          <a:ext cx="5851584" cy="3125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0" name="Rectangle: Top Corners One Rounded and One Snipped 239">
            <a:extLst>
              <a:ext uri="{FF2B5EF4-FFF2-40B4-BE49-F238E27FC236}">
                <a16:creationId xmlns:a16="http://schemas.microsoft.com/office/drawing/2014/main" xmlns="" id="{5135E7D4-5FFF-C2CA-8685-73DB845A77D3}"/>
              </a:ext>
            </a:extLst>
          </p:cNvPr>
          <p:cNvSpPr/>
          <p:nvPr/>
        </p:nvSpPr>
        <p:spPr>
          <a:xfrm>
            <a:off x="3985664" y="5006718"/>
            <a:ext cx="1818083" cy="914400"/>
          </a:xfrm>
          <a:prstGeom prst="snipRoundRect">
            <a:avLst/>
          </a:prstGeom>
          <a:solidFill>
            <a:srgbClr val="C194F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/>
              <a:t>WebCam</a:t>
            </a:r>
          </a:p>
        </p:txBody>
      </p:sp>
      <p:sp>
        <p:nvSpPr>
          <p:cNvPr id="247" name="Arrow: Pentagon 246">
            <a:extLst>
              <a:ext uri="{FF2B5EF4-FFF2-40B4-BE49-F238E27FC236}">
                <a16:creationId xmlns:a16="http://schemas.microsoft.com/office/drawing/2014/main" xmlns="" id="{DF3D98CC-C23F-53CC-D33F-9B91AFFCF328}"/>
              </a:ext>
            </a:extLst>
          </p:cNvPr>
          <p:cNvSpPr/>
          <p:nvPr/>
        </p:nvSpPr>
        <p:spPr>
          <a:xfrm>
            <a:off x="277092" y="2147455"/>
            <a:ext cx="3375242" cy="1177358"/>
          </a:xfrm>
          <a:prstGeom prst="homePlat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imes New Roman"/>
                <a:cs typeface="Times New Roman"/>
              </a:rPr>
              <a:t>Software Requirements</a:t>
            </a:r>
          </a:p>
        </p:txBody>
      </p:sp>
      <p:sp>
        <p:nvSpPr>
          <p:cNvPr id="248" name="Arrow: Pentagon 247">
            <a:extLst>
              <a:ext uri="{FF2B5EF4-FFF2-40B4-BE49-F238E27FC236}">
                <a16:creationId xmlns:a16="http://schemas.microsoft.com/office/drawing/2014/main" xmlns="" id="{7D2DD1E3-5043-E1B8-A72C-1F05C79B45BD}"/>
              </a:ext>
            </a:extLst>
          </p:cNvPr>
          <p:cNvSpPr/>
          <p:nvPr/>
        </p:nvSpPr>
        <p:spPr>
          <a:xfrm>
            <a:off x="277092" y="4447309"/>
            <a:ext cx="3375242" cy="1177358"/>
          </a:xfrm>
          <a:prstGeom prst="homePlat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>
                <a:latin typeface="Times New Roman"/>
                <a:cs typeface="Times New Roman"/>
              </a:rPr>
              <a:t>Hardware Requirements</a:t>
            </a:r>
          </a:p>
        </p:txBody>
      </p:sp>
      <p:pic>
        <p:nvPicPr>
          <p:cNvPr id="15" name="Picture 14" descr="NNRG - School of Management Sciences">
            <a:extLst>
              <a:ext uri="{FF2B5EF4-FFF2-40B4-BE49-F238E27FC236}">
                <a16:creationId xmlns:a16="http://schemas.microsoft.com/office/drawing/2014/main" xmlns="" id="{A9C1214D-EF1A-37CA-938C-43C48D9240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15599" y="74312"/>
            <a:ext cx="1524001" cy="1278394"/>
          </a:xfrm>
          <a:prstGeom prst="rect">
            <a:avLst/>
          </a:prstGeom>
        </p:spPr>
      </p:pic>
      <p:sp>
        <p:nvSpPr>
          <p:cNvPr id="10" name="Rectangle: Top Corners One Rounded and One Snipped 9">
            <a:extLst>
              <a:ext uri="{FF2B5EF4-FFF2-40B4-BE49-F238E27FC236}">
                <a16:creationId xmlns:a16="http://schemas.microsoft.com/office/drawing/2014/main" xmlns="" id="{F8B6CFF5-4FF5-0B2E-E10B-FA24A423F2C2}"/>
              </a:ext>
            </a:extLst>
          </p:cNvPr>
          <p:cNvSpPr/>
          <p:nvPr/>
        </p:nvSpPr>
        <p:spPr>
          <a:xfrm>
            <a:off x="6056003" y="5006718"/>
            <a:ext cx="1818083" cy="914400"/>
          </a:xfrm>
          <a:prstGeom prst="snipRoundRect">
            <a:avLst/>
          </a:prstGeom>
          <a:solidFill>
            <a:srgbClr val="C194F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Processor intel i3</a:t>
            </a:r>
          </a:p>
        </p:txBody>
      </p:sp>
      <p:sp>
        <p:nvSpPr>
          <p:cNvPr id="11" name="Rectangle: Top Corners One Rounded and One Snipped 10">
            <a:extLst>
              <a:ext uri="{FF2B5EF4-FFF2-40B4-BE49-F238E27FC236}">
                <a16:creationId xmlns:a16="http://schemas.microsoft.com/office/drawing/2014/main" xmlns="" id="{D89EDB80-AA33-DD37-A699-2BF937127C12}"/>
              </a:ext>
            </a:extLst>
          </p:cNvPr>
          <p:cNvSpPr/>
          <p:nvPr/>
        </p:nvSpPr>
        <p:spPr>
          <a:xfrm>
            <a:off x="8025701" y="5006717"/>
            <a:ext cx="1818083" cy="914400"/>
          </a:xfrm>
          <a:prstGeom prst="snipRoundRect">
            <a:avLst/>
          </a:prstGeom>
          <a:solidFill>
            <a:srgbClr val="C194F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RAM 8gb</a:t>
            </a:r>
          </a:p>
        </p:txBody>
      </p:sp>
      <p:sp>
        <p:nvSpPr>
          <p:cNvPr id="12" name="Rectangle: Top Corners One Rounded and One Snipped 11">
            <a:extLst>
              <a:ext uri="{FF2B5EF4-FFF2-40B4-BE49-F238E27FC236}">
                <a16:creationId xmlns:a16="http://schemas.microsoft.com/office/drawing/2014/main" xmlns="" id="{9B6F09FB-41E1-0260-EFB6-E18F400D5643}"/>
              </a:ext>
            </a:extLst>
          </p:cNvPr>
          <p:cNvSpPr/>
          <p:nvPr/>
        </p:nvSpPr>
        <p:spPr>
          <a:xfrm>
            <a:off x="10038530" y="5006717"/>
            <a:ext cx="1818083" cy="914400"/>
          </a:xfrm>
          <a:prstGeom prst="snipRoundRect">
            <a:avLst/>
          </a:prstGeom>
          <a:solidFill>
            <a:srgbClr val="C194F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Storage:25</a:t>
            </a:r>
          </a:p>
        </p:txBody>
      </p:sp>
    </p:spTree>
    <p:extLst>
      <p:ext uri="{BB962C8B-B14F-4D97-AF65-F5344CB8AC3E}">
        <p14:creationId xmlns:p14="http://schemas.microsoft.com/office/powerpoint/2010/main" val="305824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A4E37431-20F0-4DD6-84A9-ED2B644943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AE98B72-66C6-4AB4-AF0D-BA830DE863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07EAFC6-733F-403D-BB4D-05A3A28742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17A36730-4CB0-4F61-AD11-A44C976583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C69C79E1-F916-4929-A4F3-DE763D4BFA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767334AB-16BD-4EC7-8C6B-4B51716009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CC19721-9BDB-88F4-7DDD-5CEAD4778B18}"/>
              </a:ext>
            </a:extLst>
          </p:cNvPr>
          <p:cNvSpPr txBox="1"/>
          <p:nvPr/>
        </p:nvSpPr>
        <p:spPr>
          <a:xfrm>
            <a:off x="660042" y="891652"/>
            <a:ext cx="4412021" cy="303072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Design Architecture</a:t>
            </a:r>
          </a:p>
        </p:txBody>
      </p:sp>
      <p:pic>
        <p:nvPicPr>
          <p:cNvPr id="2" name="Picture 1" descr="CONTROLLING MOUSE CURSOR USING EYE MOVEMENT | Semantic Scholar">
            <a:extLst>
              <a:ext uri="{FF2B5EF4-FFF2-40B4-BE49-F238E27FC236}">
                <a16:creationId xmlns:a16="http://schemas.microsoft.com/office/drawing/2014/main" xmlns="" id="{89C6AE97-907F-E7A7-7F8B-98BDF0D12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30713"/>
            <a:ext cx="5608320" cy="5752124"/>
          </a:xfrm>
          <a:prstGeom prst="rect">
            <a:avLst/>
          </a:prstGeom>
        </p:spPr>
      </p:pic>
      <p:pic>
        <p:nvPicPr>
          <p:cNvPr id="4" name="Picture 3" descr="NNRG - School of Management Sciences">
            <a:extLst>
              <a:ext uri="{FF2B5EF4-FFF2-40B4-BE49-F238E27FC236}">
                <a16:creationId xmlns:a16="http://schemas.microsoft.com/office/drawing/2014/main" xmlns="" id="{27415C63-F69F-BFAE-B905-39E0E85B9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599" y="74312"/>
            <a:ext cx="1524001" cy="127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2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5771" y="159657"/>
            <a:ext cx="6879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RESULTS:</a:t>
            </a:r>
            <a:endParaRPr lang="en-IN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AutoShape 2" descr="blob:https://web.whatsapp.com/99234fb4-87f9-4d32-9064-72a4b0ead40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4" descr="blob:https://web.whatsapp.com/99234fb4-87f9-4d32-9064-72a4b0ead403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6" descr="blob:https://web.whatsapp.com/3a6209d3-093f-483a-ab59-aad16c538b40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8" descr="blob:https://web.whatsapp.com/3a6209d3-093f-483a-ab59-aad16c538b40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9" y="1328541"/>
            <a:ext cx="3988252" cy="3360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341" y="1313829"/>
            <a:ext cx="4055344" cy="3389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685" y="1376338"/>
            <a:ext cx="3843613" cy="3338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 rot="10800000" flipH="1" flipV="1">
            <a:off x="275771" y="5041704"/>
            <a:ext cx="355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Pupil Eye Detection</a:t>
            </a:r>
            <a:endParaRPr lang="en-IN" sz="2400" b="1" dirty="0"/>
          </a:p>
        </p:txBody>
      </p:sp>
      <p:pic>
        <p:nvPicPr>
          <p:cNvPr id="11" name="Picture 10" descr="NNRG - School of Management Sciences">
            <a:extLst>
              <a:ext uri="{FF2B5EF4-FFF2-40B4-BE49-F238E27FC236}">
                <a16:creationId xmlns:a16="http://schemas.microsoft.com/office/drawing/2014/main" xmlns="" id="{5CF72272-CBE0-B45B-25E1-5DC33FF75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5599" y="74312"/>
            <a:ext cx="1524001" cy="12783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12343" y="4932065"/>
            <a:ext cx="3643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Left </a:t>
            </a:r>
            <a:r>
              <a:rPr lang="en-US" sz="2400" b="1" dirty="0" smtClean="0">
                <a:latin typeface="+mj-lt"/>
                <a:cs typeface="Times New Roman" pitchFamily="18" charset="0"/>
              </a:rPr>
              <a:t>Cursor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Movement</a:t>
            </a:r>
            <a:endParaRPr lang="en-IN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74742" y="5041704"/>
            <a:ext cx="3682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j-lt"/>
                <a:cs typeface="Times New Roman" pitchFamily="18" charset="0"/>
              </a:rPr>
              <a:t>Right Cursor Movement</a:t>
            </a:r>
            <a:endParaRPr lang="en-IN" sz="2400" b="1" dirty="0">
              <a:latin typeface="+mj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04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xmlns="" id="{5A9246E3-D941-499A-7ED0-1901E82CD584}"/>
              </a:ext>
            </a:extLst>
          </p:cNvPr>
          <p:cNvSpPr/>
          <p:nvPr/>
        </p:nvSpPr>
        <p:spPr>
          <a:xfrm>
            <a:off x="4446565" y="273557"/>
            <a:ext cx="3559009" cy="887353"/>
          </a:xfrm>
          <a:prstGeom prst="round2Diag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  <a:latin typeface="Times New Roman"/>
                <a:ea typeface="+mj-ea"/>
                <a:cs typeface="Times New Roman"/>
              </a:rPr>
              <a:t> </a:t>
            </a:r>
            <a:r>
              <a:rPr lang="en-US" sz="3600" b="1" kern="1200" dirty="0">
                <a:solidFill>
                  <a:srgbClr val="FFFFFF"/>
                </a:solidFill>
                <a:latin typeface="Times New Roman"/>
                <a:ea typeface="+mj-ea"/>
                <a:cs typeface="Times New Roman"/>
              </a:rPr>
              <a:t>CONCLUSION</a:t>
            </a:r>
          </a:p>
        </p:txBody>
      </p:sp>
      <p:pic>
        <p:nvPicPr>
          <p:cNvPr id="4" name="Graphic 3" descr="Robot with solid fill">
            <a:extLst>
              <a:ext uri="{FF2B5EF4-FFF2-40B4-BE49-F238E27FC236}">
                <a16:creationId xmlns:a16="http://schemas.microsoft.com/office/drawing/2014/main" xmlns="" id="{A8EFF42E-E99F-E4DB-39A3-3787D07BA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34291" y="1489364"/>
            <a:ext cx="1219199" cy="1219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8046C88-B44C-9CDF-61E9-0328C14A380C}"/>
              </a:ext>
            </a:extLst>
          </p:cNvPr>
          <p:cNvSpPr txBox="1"/>
          <p:nvPr/>
        </p:nvSpPr>
        <p:spPr>
          <a:xfrm>
            <a:off x="2452254" y="1717964"/>
            <a:ext cx="674716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/>
              <a:t>Making use of efficient algorithm in face and eye detection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D4324BD-5B3B-C795-F9B3-1E5F066283CA}"/>
              </a:ext>
            </a:extLst>
          </p:cNvPr>
          <p:cNvSpPr txBox="1"/>
          <p:nvPr/>
        </p:nvSpPr>
        <p:spPr>
          <a:xfrm>
            <a:off x="2452255" y="3020291"/>
            <a:ext cx="674716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/>
              <a:t>Open source tools like </a:t>
            </a:r>
            <a:r>
              <a:rPr lang="en-US" sz="2200" dirty="0" err="1"/>
              <a:t>Python,OpenCV</a:t>
            </a:r>
            <a:r>
              <a:rPr lang="en-US" sz="2200" dirty="0"/>
              <a:t> and </a:t>
            </a:r>
            <a:r>
              <a:rPr lang="en-US" sz="2200" dirty="0" err="1"/>
              <a:t>PyAutoGUI</a:t>
            </a:r>
            <a:r>
              <a:rPr lang="en-US" sz="2200" dirty="0"/>
              <a:t> making system cost effective</a:t>
            </a:r>
            <a:endParaRPr lang="en-US" dirty="0" err="1"/>
          </a:p>
        </p:txBody>
      </p:sp>
      <p:pic>
        <p:nvPicPr>
          <p:cNvPr id="10" name="Graphic 9" descr="Wheelchair access with solid fill">
            <a:extLst>
              <a:ext uri="{FF2B5EF4-FFF2-40B4-BE49-F238E27FC236}">
                <a16:creationId xmlns:a16="http://schemas.microsoft.com/office/drawing/2014/main" xmlns="" id="{1D6C7531-1CE4-D342-18FB-3E552ED44E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86691" y="4246418"/>
            <a:ext cx="914400" cy="914400"/>
          </a:xfrm>
          <a:prstGeom prst="rect">
            <a:avLst/>
          </a:prstGeom>
        </p:spPr>
      </p:pic>
      <p:pic>
        <p:nvPicPr>
          <p:cNvPr id="11" name="Graphic 10" descr="Database with solid fill">
            <a:extLst>
              <a:ext uri="{FF2B5EF4-FFF2-40B4-BE49-F238E27FC236}">
                <a16:creationId xmlns:a16="http://schemas.microsoft.com/office/drawing/2014/main" xmlns="" id="{755CA862-36DC-90FD-E185-083628D93C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86691" y="2874818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1E63279-EF9C-AB0E-1664-CD3AB3546BCC}"/>
              </a:ext>
            </a:extLst>
          </p:cNvPr>
          <p:cNvSpPr txBox="1"/>
          <p:nvPr/>
        </p:nvSpPr>
        <p:spPr>
          <a:xfrm>
            <a:off x="2438400" y="4488872"/>
            <a:ext cx="698269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/>
              <a:t>Enables users with disabilities to operate hands-free​</a:t>
            </a:r>
            <a:endParaRPr lang="en-US"/>
          </a:p>
        </p:txBody>
      </p:sp>
      <p:pic>
        <p:nvPicPr>
          <p:cNvPr id="13" name="Graphic 12" descr="Bullseye with solid fill">
            <a:extLst>
              <a:ext uri="{FF2B5EF4-FFF2-40B4-BE49-F238E27FC236}">
                <a16:creationId xmlns:a16="http://schemas.microsoft.com/office/drawing/2014/main" xmlns="" id="{FAA0356B-EBE8-CADC-B05B-319C65AADA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86691" y="5534891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8B7EB4D-A034-970D-285F-AE491585CAB7}"/>
              </a:ext>
            </a:extLst>
          </p:cNvPr>
          <p:cNvSpPr txBox="1"/>
          <p:nvPr/>
        </p:nvSpPr>
        <p:spPr>
          <a:xfrm>
            <a:off x="2452256" y="5527964"/>
            <a:ext cx="714894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/>
              <a:t>Further refinements in </a:t>
            </a:r>
            <a:r>
              <a:rPr lang="en-US" sz="2200" dirty="0" err="1"/>
              <a:t>accuracy,Usability</a:t>
            </a:r>
            <a:r>
              <a:rPr lang="en-US" sz="2200" dirty="0"/>
              <a:t> and expanded applications​</a:t>
            </a:r>
            <a:endParaRPr lang="en-US" dirty="0"/>
          </a:p>
        </p:txBody>
      </p:sp>
      <p:pic>
        <p:nvPicPr>
          <p:cNvPr id="5" name="Picture 4" descr="NNRG - School of Management Sciences">
            <a:extLst>
              <a:ext uri="{FF2B5EF4-FFF2-40B4-BE49-F238E27FC236}">
                <a16:creationId xmlns:a16="http://schemas.microsoft.com/office/drawing/2014/main" xmlns="" id="{BDE9FFF2-8153-9C2D-D276-412B684C56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15599" y="74312"/>
            <a:ext cx="1524001" cy="127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Slide Background Fill">
            <a:extLst>
              <a:ext uri="{FF2B5EF4-FFF2-40B4-BE49-F238E27FC236}">
                <a16:creationId xmlns:a16="http://schemas.microsoft.com/office/drawing/2014/main" xmlns="" id="{C7D023E4-8DE1-436E-9847-ED6A4B4B04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1FEC590B-3306-47E9-BD67-97F3F76169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0" name="Color">
              <a:extLst>
                <a:ext uri="{FF2B5EF4-FFF2-40B4-BE49-F238E27FC236}">
                  <a16:creationId xmlns:a16="http://schemas.microsoft.com/office/drawing/2014/main" xmlns="" id="{54F87DBC-E43C-4CE4-A8C5-61E3D68194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Color">
              <a:extLst>
                <a:ext uri="{FF2B5EF4-FFF2-40B4-BE49-F238E27FC236}">
                  <a16:creationId xmlns:a16="http://schemas.microsoft.com/office/drawing/2014/main" xmlns="" id="{CD39A88A-7F84-4ACA-877B-E28BC26CD8F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A47AAF5E-1692-48C9-98FB-6432BF0BC4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5F36A26D-E71D-4663-B197-8B7BFA37ADC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8A821CEB-DA96-4952-93B9-81F9C42BAD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18C8EDE0-D69B-4F65-9AB7-DDE7EAD78EE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546F0982-BF10-4BF6-842A-F631654FFDA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2B313509-2128-42CA-81B6-C9EC23E44C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1589188C-E06E-4F8A-BDD1-02ADF1408F7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6B4E610F-FCD0-483F-B9F2-6DF2C28FE8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34197A2-ED87-829C-16A7-E6345B3E48CC}"/>
              </a:ext>
            </a:extLst>
          </p:cNvPr>
          <p:cNvSpPr txBox="1"/>
          <p:nvPr/>
        </p:nvSpPr>
        <p:spPr>
          <a:xfrm>
            <a:off x="789708" y="666351"/>
            <a:ext cx="10558405" cy="304433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b="1" kern="1200" dirty="0">
                <a:solidFill>
                  <a:schemeClr val="bg1"/>
                </a:solidFill>
                <a:latin typeface="Times New Roman"/>
                <a:ea typeface="+mj-ea"/>
                <a:cs typeface="Times New Roman"/>
              </a:rPr>
              <a:t>THANK YOU</a:t>
            </a:r>
          </a:p>
        </p:txBody>
      </p:sp>
      <p:pic>
        <p:nvPicPr>
          <p:cNvPr id="4" name="Picture 3" descr="NNRG - School of Management Sciences">
            <a:extLst>
              <a:ext uri="{FF2B5EF4-FFF2-40B4-BE49-F238E27FC236}">
                <a16:creationId xmlns:a16="http://schemas.microsoft.com/office/drawing/2014/main" xmlns="" id="{C878639C-176E-7CF1-D89E-D45776030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599" y="74312"/>
            <a:ext cx="1524001" cy="127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5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31D3B0C-C610-3811-1156-85C87CF8B2D0}"/>
              </a:ext>
            </a:extLst>
          </p:cNvPr>
          <p:cNvSpPr txBox="1"/>
          <p:nvPr/>
        </p:nvSpPr>
        <p:spPr>
          <a:xfrm>
            <a:off x="186813" y="344129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OUTLINE: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E16E68E-0FB8-0D10-D2BF-6CF328E50568}"/>
              </a:ext>
            </a:extLst>
          </p:cNvPr>
          <p:cNvSpPr txBox="1"/>
          <p:nvPr/>
        </p:nvSpPr>
        <p:spPr>
          <a:xfrm>
            <a:off x="432619" y="1553497"/>
            <a:ext cx="566338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 SPECIFICATION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NNRG - School of Management Sciences">
            <a:extLst>
              <a:ext uri="{FF2B5EF4-FFF2-40B4-BE49-F238E27FC236}">
                <a16:creationId xmlns:a16="http://schemas.microsoft.com/office/drawing/2014/main" xmlns="" id="{B4D4A842-0019-7CD9-BDF0-814329D94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599" y="74312"/>
            <a:ext cx="1524001" cy="127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1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52800" y="329809"/>
            <a:ext cx="3686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ABSTRACT</a:t>
            </a:r>
            <a:endParaRPr lang="en-IN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3486" y="1350765"/>
            <a:ext cx="1065348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Eye controlled Mouse is an innovative project designed to enable mouse cursor control using eye movements.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Enabling mouse control via eye movements for mobility impaired persons.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Adjust screen brightness automatically for better tracking using windows Management Instrumentation(WMI).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Uses OpenCV ,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MediaPipe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and PyAutoGUI for real time Tracking of eye movements.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project highlights the transformative potential of integrating eye tracking and facial recognition technologies.</a:t>
            </a:r>
          </a:p>
          <a:p>
            <a:pPr marL="285750" indent="-285750">
              <a:buFont typeface="Wingdings" pitchFamily="2" charset="2"/>
              <a:buChar char="§"/>
            </a:pP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NNRG - School of Management Sciences">
            <a:extLst>
              <a:ext uri="{FF2B5EF4-FFF2-40B4-BE49-F238E27FC236}">
                <a16:creationId xmlns:a16="http://schemas.microsoft.com/office/drawing/2014/main" xmlns="" id="{8DFDBC12-3170-EFF6-DDB0-4D9890665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599" y="74312"/>
            <a:ext cx="1524001" cy="120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3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FC36F02-006B-3493-65F5-3383CF5B097B}"/>
              </a:ext>
            </a:extLst>
          </p:cNvPr>
          <p:cNvSpPr txBox="1"/>
          <p:nvPr/>
        </p:nvSpPr>
        <p:spPr>
          <a:xfrm>
            <a:off x="599468" y="234863"/>
            <a:ext cx="469322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dirty="0"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0321A5A-113E-9CCF-4A95-52A04AE9E270}"/>
              </a:ext>
            </a:extLst>
          </p:cNvPr>
          <p:cNvSpPr txBox="1"/>
          <p:nvPr/>
        </p:nvSpPr>
        <p:spPr>
          <a:xfrm>
            <a:off x="454325" y="2451816"/>
            <a:ext cx="681643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sz="2400" dirty="0">
                <a:solidFill>
                  <a:srgbClr val="444444"/>
                </a:solidFill>
                <a:latin typeface="Times New Roman"/>
                <a:cs typeface="Arial"/>
              </a:rPr>
              <a:t>Integrating eye tracking and facial recognition.​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0059CFC-E3BE-07B8-3178-AF342DEAB828}"/>
              </a:ext>
            </a:extLst>
          </p:cNvPr>
          <p:cNvSpPr txBox="1"/>
          <p:nvPr/>
        </p:nvSpPr>
        <p:spPr>
          <a:xfrm>
            <a:off x="425570" y="1397595"/>
            <a:ext cx="644968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sz="2400" dirty="0">
                <a:solidFill>
                  <a:srgbClr val="444444"/>
                </a:solidFill>
                <a:latin typeface="Times New Roman"/>
                <a:cs typeface="Arial"/>
              </a:rPr>
              <a:t>Tracks eye movements and translates them into mouse cursor actions.​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81B1340-6AA5-F1FC-9CE4-A7B370F76C19}"/>
              </a:ext>
            </a:extLst>
          </p:cNvPr>
          <p:cNvSpPr txBox="1"/>
          <p:nvPr/>
        </p:nvSpPr>
        <p:spPr>
          <a:xfrm>
            <a:off x="454325" y="3200401"/>
            <a:ext cx="702765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sz="2400" dirty="0">
                <a:solidFill>
                  <a:srgbClr val="444444"/>
                </a:solidFill>
                <a:latin typeface="Times New Roman"/>
                <a:cs typeface="Arial"/>
              </a:rPr>
              <a:t>Automatically adjust screen brightness​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4959A39-6AC1-0198-258F-E7B5CD1DEBC0}"/>
              </a:ext>
            </a:extLst>
          </p:cNvPr>
          <p:cNvSpPr txBox="1"/>
          <p:nvPr/>
        </p:nvSpPr>
        <p:spPr>
          <a:xfrm>
            <a:off x="425570" y="4054113"/>
            <a:ext cx="644968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sz="2400" dirty="0" smtClean="0">
                <a:solidFill>
                  <a:srgbClr val="444444"/>
                </a:solidFill>
                <a:latin typeface="Times New Roman"/>
                <a:cs typeface="Arial"/>
              </a:rPr>
              <a:t>Highlights the transformative potential to implements eye tracking technologies for everyday computer use ​</a:t>
            </a:r>
            <a:endParaRPr lang="en-US" sz="2400" dirty="0">
              <a:solidFill>
                <a:srgbClr val="444444"/>
              </a:solidFill>
              <a:latin typeface="Times New Roman"/>
              <a:cs typeface="Arial"/>
            </a:endParaRPr>
          </a:p>
        </p:txBody>
      </p:sp>
      <p:pic>
        <p:nvPicPr>
          <p:cNvPr id="9" name="Picture 8" descr="NNRG - School of Management Sciences">
            <a:extLst>
              <a:ext uri="{FF2B5EF4-FFF2-40B4-BE49-F238E27FC236}">
                <a16:creationId xmlns:a16="http://schemas.microsoft.com/office/drawing/2014/main" xmlns="" id="{8DFDBC12-3170-EFF6-DDB0-4D9890665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599" y="74312"/>
            <a:ext cx="1524001" cy="1203882"/>
          </a:xfrm>
          <a:prstGeom prst="rect">
            <a:avLst/>
          </a:prstGeom>
        </p:spPr>
      </p:pic>
      <p:pic>
        <p:nvPicPr>
          <p:cNvPr id="2050" name="Picture 2" descr="Close-up Woman Eyes with Laser Medicine. Stock Image - Image of mascara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486" y="2133601"/>
            <a:ext cx="4732890" cy="206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71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9CE4E45-7010-E664-B363-BCDB4F9E146E}"/>
              </a:ext>
            </a:extLst>
          </p:cNvPr>
          <p:cNvSpPr txBox="1"/>
          <p:nvPr/>
        </p:nvSpPr>
        <p:spPr>
          <a:xfrm>
            <a:off x="737419" y="403123"/>
            <a:ext cx="6331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5393D1B-041F-F945-8D76-97102D8143FE}"/>
              </a:ext>
            </a:extLst>
          </p:cNvPr>
          <p:cNvSpPr txBox="1"/>
          <p:nvPr/>
        </p:nvSpPr>
        <p:spPr>
          <a:xfrm>
            <a:off x="599768" y="1415845"/>
            <a:ext cx="110416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accuracy of results due to poor brightness in front of system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for traditional input devices to track eye movements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Lag in real time processing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hardware dependencies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cross-platform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compatibility.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NNRG - School of Management Sciences">
            <a:extLst>
              <a:ext uri="{FF2B5EF4-FFF2-40B4-BE49-F238E27FC236}">
                <a16:creationId xmlns:a16="http://schemas.microsoft.com/office/drawing/2014/main" xmlns="" id="{51396B32-CEDC-F0B0-1588-086F57FA0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599" y="74312"/>
            <a:ext cx="1524001" cy="1203882"/>
          </a:xfrm>
          <a:prstGeom prst="rect">
            <a:avLst/>
          </a:prstGeom>
        </p:spPr>
      </p:pic>
      <p:pic>
        <p:nvPicPr>
          <p:cNvPr id="1026" name="Picture 2" descr="https://ars.els-cdn.com/content/image/1-s2.0-S1353802010002014-gr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566" y="2859315"/>
            <a:ext cx="3251199" cy="361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52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xmlns="" id="{6B14BA77-E52C-8A94-34A9-B1F08F49BE0E}"/>
              </a:ext>
            </a:extLst>
          </p:cNvPr>
          <p:cNvSpPr/>
          <p:nvPr/>
        </p:nvSpPr>
        <p:spPr>
          <a:xfrm>
            <a:off x="2335695" y="174294"/>
            <a:ext cx="6294782" cy="974847"/>
          </a:xfrm>
          <a:prstGeom prst="chevron">
            <a:avLst/>
          </a:prstGeom>
          <a:solidFill>
            <a:srgbClr val="CA26F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FFFFFF"/>
                </a:solidFill>
                <a:latin typeface="Times New Roman"/>
                <a:cs typeface="Times New Roman"/>
              </a:rPr>
              <a:t>PROPOSED SYSTEM</a:t>
            </a:r>
          </a:p>
        </p:txBody>
      </p:sp>
      <p:pic>
        <p:nvPicPr>
          <p:cNvPr id="3" name="Picture 2" descr="Neuro Test 3: Eye movements Diagram | Quizlet">
            <a:extLst>
              <a:ext uri="{FF2B5EF4-FFF2-40B4-BE49-F238E27FC236}">
                <a16:creationId xmlns:a16="http://schemas.microsoft.com/office/drawing/2014/main" xmlns="" id="{41925260-78F6-4DEA-91DF-6B958B96A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1" y="1556363"/>
            <a:ext cx="5489275" cy="497597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4" name="Picture 3" descr="Image result for algorithm clipart">
            <a:extLst>
              <a:ext uri="{FF2B5EF4-FFF2-40B4-BE49-F238E27FC236}">
                <a16:creationId xmlns:a16="http://schemas.microsoft.com/office/drawing/2014/main" xmlns="" id="{815BEA1E-FEB7-99A9-8B19-664FD290D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267" y="1428587"/>
            <a:ext cx="1492371" cy="14204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3A6CD99-D67E-C7CD-9BC4-9F93AA674BF0}"/>
              </a:ext>
            </a:extLst>
          </p:cNvPr>
          <p:cNvSpPr txBox="1"/>
          <p:nvPr/>
        </p:nvSpPr>
        <p:spPr>
          <a:xfrm>
            <a:off x="7907481" y="2015836"/>
            <a:ext cx="377536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Techniques like Haar-Cascade and Hough are used to accurately track eye movements</a:t>
            </a:r>
          </a:p>
          <a:p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6" name="Picture 5" descr="Image result for Cam Clip Art">
            <a:extLst>
              <a:ext uri="{FF2B5EF4-FFF2-40B4-BE49-F238E27FC236}">
                <a16:creationId xmlns:a16="http://schemas.microsoft.com/office/drawing/2014/main" xmlns="" id="{934A3E38-0491-B079-6C03-4333DBA45B6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463" r="994" b="-1000"/>
          <a:stretch/>
        </p:blipFill>
        <p:spPr>
          <a:xfrm>
            <a:off x="5828866" y="3051031"/>
            <a:ext cx="1693963" cy="1656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159C55D-8EB2-0460-60FB-8AA040673E94}"/>
              </a:ext>
            </a:extLst>
          </p:cNvPr>
          <p:cNvSpPr txBox="1"/>
          <p:nvPr/>
        </p:nvSpPr>
        <p:spPr>
          <a:xfrm>
            <a:off x="7827818" y="3560618"/>
            <a:ext cx="376843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By leveraging open source tools like webcam</a:t>
            </a:r>
          </a:p>
        </p:txBody>
      </p:sp>
      <p:pic>
        <p:nvPicPr>
          <p:cNvPr id="8" name="Picture 7" descr="Image result for disabled clipart">
            <a:extLst>
              <a:ext uri="{FF2B5EF4-FFF2-40B4-BE49-F238E27FC236}">
                <a16:creationId xmlns:a16="http://schemas.microsoft.com/office/drawing/2014/main" xmlns="" id="{94D00A5C-A999-2A6F-D538-9D74C136B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699690" y="4894207"/>
            <a:ext cx="1942021" cy="17811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837E6BF-E137-1F24-7548-C0FF32EE4DF8}"/>
              </a:ext>
            </a:extLst>
          </p:cNvPr>
          <p:cNvSpPr txBox="1"/>
          <p:nvPr/>
        </p:nvSpPr>
        <p:spPr>
          <a:xfrm>
            <a:off x="7910945" y="5195454"/>
            <a:ext cx="368530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Enabling disabled people to interact with computers seamlessly</a:t>
            </a:r>
          </a:p>
        </p:txBody>
      </p:sp>
      <p:pic>
        <p:nvPicPr>
          <p:cNvPr id="11" name="Picture 10" descr="NNRG - School of Management Sciences">
            <a:extLst>
              <a:ext uri="{FF2B5EF4-FFF2-40B4-BE49-F238E27FC236}">
                <a16:creationId xmlns:a16="http://schemas.microsoft.com/office/drawing/2014/main" xmlns="" id="{0DC2E902-9019-9C0F-BA7C-895B81F466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5599" y="74312"/>
            <a:ext cx="1524001" cy="127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97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Human-Eye Controlled Virtual Mouse">
            <a:extLst>
              <a:ext uri="{FF2B5EF4-FFF2-40B4-BE49-F238E27FC236}">
                <a16:creationId xmlns:a16="http://schemas.microsoft.com/office/drawing/2014/main" xmlns="" id="{8ECD2BED-A767-40FD-58A0-9D42E13B2B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18" t="7750" r="1050" b="11153"/>
          <a:stretch/>
        </p:blipFill>
        <p:spPr>
          <a:xfrm>
            <a:off x="516037" y="634407"/>
            <a:ext cx="10127671" cy="595527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3" descr="NNRG - School of Management Sciences">
            <a:extLst>
              <a:ext uri="{FF2B5EF4-FFF2-40B4-BE49-F238E27FC236}">
                <a16:creationId xmlns:a16="http://schemas.microsoft.com/office/drawing/2014/main" xmlns="" id="{D3956E00-70C0-B4FB-2B83-827B959CA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0617" y="16803"/>
            <a:ext cx="1408983" cy="123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7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4C17C2F-2317-2377-7E40-5F021DBC3C30}"/>
              </a:ext>
            </a:extLst>
          </p:cNvPr>
          <p:cNvSpPr txBox="1"/>
          <p:nvPr/>
        </p:nvSpPr>
        <p:spPr>
          <a:xfrm>
            <a:off x="347869" y="231913"/>
            <a:ext cx="316395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dirty="0">
                <a:latin typeface="Times New Roman"/>
                <a:cs typeface="Times New Roman"/>
              </a:rPr>
              <a:t>MODULE-1</a:t>
            </a:r>
          </a:p>
        </p:txBody>
      </p:sp>
      <p:pic>
        <p:nvPicPr>
          <p:cNvPr id="4" name="Picture 3" descr="NNRG - School of Management Sciences">
            <a:extLst>
              <a:ext uri="{FF2B5EF4-FFF2-40B4-BE49-F238E27FC236}">
                <a16:creationId xmlns:a16="http://schemas.microsoft.com/office/drawing/2014/main" xmlns="" id="{2F44DF91-6827-DD1C-2C1B-2D56FFA33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599" y="74312"/>
            <a:ext cx="1524001" cy="12783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DD9A004-133D-ADAA-2C4C-415774EE92C4}"/>
              </a:ext>
            </a:extLst>
          </p:cNvPr>
          <p:cNvSpPr txBox="1"/>
          <p:nvPr/>
        </p:nvSpPr>
        <p:spPr>
          <a:xfrm>
            <a:off x="502227" y="1108363"/>
            <a:ext cx="5022272" cy="40318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u="sng" dirty="0">
                <a:solidFill>
                  <a:schemeClr val="tx2">
                    <a:lumMod val="49000"/>
                    <a:lumOff val="51000"/>
                  </a:schemeClr>
                </a:solidFill>
                <a:latin typeface="Times New Roman"/>
                <a:cs typeface="Times New Roman"/>
              </a:rPr>
              <a:t>OPEN CV:</a:t>
            </a:r>
          </a:p>
          <a:p>
            <a:endParaRPr lang="en-US" sz="3200" b="1" u="sng" dirty="0">
              <a:latin typeface="Times New Roman"/>
              <a:cs typeface="Times New Roman"/>
            </a:endParaRPr>
          </a:p>
          <a:p>
            <a:endParaRPr lang="en-US" sz="3200" b="1" u="sng" dirty="0">
              <a:latin typeface="Times New Roman"/>
              <a:cs typeface="Times New Roman"/>
            </a:endParaRPr>
          </a:p>
          <a:p>
            <a:endParaRPr lang="en-US" sz="3200" b="1" u="sng" dirty="0">
              <a:latin typeface="Times New Roman"/>
              <a:cs typeface="Times New Roman"/>
            </a:endParaRPr>
          </a:p>
          <a:p>
            <a:endParaRPr lang="en-US" sz="3200" b="1" u="sng" dirty="0">
              <a:latin typeface="Times New Roman"/>
              <a:cs typeface="Times New Roman"/>
            </a:endParaRPr>
          </a:p>
          <a:p>
            <a:endParaRPr lang="en-US" sz="3200" b="1" u="sng" dirty="0">
              <a:latin typeface="Times New Roman"/>
              <a:cs typeface="Times New Roman"/>
            </a:endParaRPr>
          </a:p>
          <a:p>
            <a:endParaRPr lang="en-US" sz="3200" b="1" u="sng" dirty="0">
              <a:latin typeface="Times New Roman"/>
              <a:cs typeface="Times New Roman"/>
            </a:endParaRPr>
          </a:p>
          <a:p>
            <a:endParaRPr lang="en-US" sz="3200" b="1" u="sng" dirty="0">
              <a:latin typeface="Times New Roman"/>
              <a:cs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5BC77B-9278-D000-0826-7A65DC702DFE}"/>
              </a:ext>
            </a:extLst>
          </p:cNvPr>
          <p:cNvSpPr txBox="1"/>
          <p:nvPr/>
        </p:nvSpPr>
        <p:spPr>
          <a:xfrm>
            <a:off x="-1564" y="1809048"/>
            <a:ext cx="4855172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v"/>
            </a:pPr>
            <a:r>
              <a:rPr lang="en-US" sz="2400" dirty="0">
                <a:latin typeface="Times New Roman"/>
                <a:cs typeface="Times New Roman"/>
              </a:rPr>
              <a:t>OpenCV is a computer vision library that can be used for eye tracking.</a:t>
            </a:r>
          </a:p>
          <a:p>
            <a:pPr marL="342900" indent="-342900">
              <a:buFont typeface="Wingdings"/>
              <a:buChar char="v"/>
            </a:pPr>
            <a:r>
              <a:rPr lang="en-US" sz="2400" dirty="0">
                <a:latin typeface="Times New Roman"/>
                <a:cs typeface="Times New Roman"/>
              </a:rPr>
              <a:t>Face detection using Haar Cascades.</a:t>
            </a:r>
          </a:p>
          <a:p>
            <a:pPr marL="342900" indent="-342900">
              <a:buFont typeface="Wingdings"/>
              <a:buChar char="v"/>
            </a:pPr>
            <a:r>
              <a:rPr lang="en-US" sz="2400" dirty="0">
                <a:latin typeface="Times New Roman"/>
                <a:cs typeface="Times New Roman"/>
              </a:rPr>
              <a:t>Gaze estimation is based on pupil position.</a:t>
            </a:r>
          </a:p>
          <a:p>
            <a:pPr marL="342900" indent="-342900">
              <a:buFont typeface="Wingdings"/>
              <a:buChar char="v"/>
            </a:pPr>
            <a:r>
              <a:rPr lang="en-US" sz="2400" dirty="0">
                <a:latin typeface="Times New Roman"/>
                <a:cs typeface="Times New Roman"/>
              </a:rPr>
              <a:t>Key OpenCV functions include Cascade </a:t>
            </a:r>
            <a:r>
              <a:rPr lang="en-US" sz="2400" dirty="0" err="1">
                <a:latin typeface="Times New Roman"/>
                <a:cs typeface="Times New Roman"/>
              </a:rPr>
              <a:t>classifier,Imread,cvtcolor,Gaussian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color,Find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conture</a:t>
            </a:r>
            <a:r>
              <a:rPr lang="en-US" sz="2400" dirty="0">
                <a:latin typeface="Times New Roman"/>
                <a:cs typeface="Times New Roman"/>
              </a:rPr>
              <a:t> and Hough circles.</a:t>
            </a:r>
          </a:p>
        </p:txBody>
      </p:sp>
      <p:pic>
        <p:nvPicPr>
          <p:cNvPr id="7" name="Picture 6" descr="Face Detection from Image and Video">
            <a:extLst>
              <a:ext uri="{FF2B5EF4-FFF2-40B4-BE49-F238E27FC236}">
                <a16:creationId xmlns:a16="http://schemas.microsoft.com/office/drawing/2014/main" xmlns="" id="{1C6C4B44-90B4-DE80-F42B-D41A8727B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798" y="1356763"/>
            <a:ext cx="7056403" cy="49639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4321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xmlns="" id="{9B6A81E7-2A43-4366-8431-1FA7A780A2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6" descr="How to draw mouth and eyebrows from 468 points of facemesh · Issue #963 ...">
            <a:extLst>
              <a:ext uri="{FF2B5EF4-FFF2-40B4-BE49-F238E27FC236}">
                <a16:creationId xmlns:a16="http://schemas.microsoft.com/office/drawing/2014/main" xmlns="" id="{469ED83A-8570-9EAA-D76A-FD4E507410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877" r="33906" b="-1"/>
          <a:stretch/>
        </p:blipFill>
        <p:spPr>
          <a:xfrm>
            <a:off x="20" y="193973"/>
            <a:ext cx="5423751" cy="6456209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D09B7001-6C15-47E8-8C3B-A6EB53C98D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410200" y="1"/>
            <a:ext cx="6781801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7D3D7337-C310-4B2B-BE2D-98E9D6EC0DC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96565" y="685800"/>
            <a:ext cx="5409636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9E3CD35-75B1-A051-C152-D2E6CB224D8F}"/>
              </a:ext>
            </a:extLst>
          </p:cNvPr>
          <p:cNvSpPr txBox="1"/>
          <p:nvPr/>
        </p:nvSpPr>
        <p:spPr>
          <a:xfrm>
            <a:off x="6746000" y="1253266"/>
            <a:ext cx="4110197" cy="90719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MediaPipe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E3215D6-47A2-2DE9-45FD-07E30B051E80}"/>
              </a:ext>
            </a:extLst>
          </p:cNvPr>
          <p:cNvSpPr txBox="1"/>
          <p:nvPr/>
        </p:nvSpPr>
        <p:spPr>
          <a:xfrm>
            <a:off x="6579746" y="2277986"/>
            <a:ext cx="4456561" cy="371278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MediaPipe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 is used alongside OpenCV for enhanced computer vision task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Key </a:t>
            </a:r>
            <a:r>
              <a:rPr lang="en-US" b="1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Features:</a:t>
            </a:r>
            <a:r>
              <a:rPr lang="en-US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Face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detection,Face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Mesh,Hnad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Tracking,Pose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 Estimation and object Identification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Advantages</a:t>
            </a:r>
            <a:r>
              <a:rPr lang="en-US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:Real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 time performance and Cross-platform support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UseCases:</a:t>
            </a:r>
            <a:r>
              <a:rPr lang="en-US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Gesture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recognition,Facial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 Landmark </a:t>
            </a:r>
            <a:r>
              <a:rPr lang="en-US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Detection,Body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 tracking.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  <p:pic>
        <p:nvPicPr>
          <p:cNvPr id="11" name="Picture 10" descr="NNRG - School of Management Sciences">
            <a:extLst>
              <a:ext uri="{FF2B5EF4-FFF2-40B4-BE49-F238E27FC236}">
                <a16:creationId xmlns:a16="http://schemas.microsoft.com/office/drawing/2014/main" xmlns="" id="{3779F84A-94E1-ECD0-83EC-8D475259D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999" y="5039"/>
            <a:ext cx="1524001" cy="123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21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156</TotalTime>
  <Words>398</Words>
  <Application>Microsoft Office PowerPoint</Application>
  <PresentationFormat>Custom</PresentationFormat>
  <Paragraphs>98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Lenovo</cp:lastModifiedBy>
  <cp:revision>1132</cp:revision>
  <dcterms:created xsi:type="dcterms:W3CDTF">2024-08-22T18:32:09Z</dcterms:created>
  <dcterms:modified xsi:type="dcterms:W3CDTF">2024-09-30T05:44:14Z</dcterms:modified>
</cp:coreProperties>
</file>